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4" r:id="rId4"/>
    <p:sldId id="263" r:id="rId5"/>
    <p:sldId id="264" r:id="rId6"/>
    <p:sldId id="265" r:id="rId7"/>
    <p:sldId id="266" r:id="rId8"/>
    <p:sldId id="281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a Landgrebe" initials="SL" lastIdx="1" clrIdx="0">
    <p:extLst>
      <p:ext uri="{19B8F6BF-5375-455C-9EA6-DF929625EA0E}">
        <p15:presenceInfo xmlns:p15="http://schemas.microsoft.com/office/powerpoint/2012/main" xmlns="" userId="2c6b4e5f3a297c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>
        <p:scale>
          <a:sx n="84" d="100"/>
          <a:sy n="84" d="100"/>
        </p:scale>
        <p:origin x="3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395C2EA-F974-4CC3-8391-30774735B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2381A8E5-3A9C-442D-B1AF-BFA27D750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85FE840-FD77-49D1-8460-29E99060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14.10.2021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4A23E17-3D4C-4B2D-99BF-92A79B26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0F351EA-B314-4214-9BB6-EE632FCA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818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71BF1B3-1551-4E6D-978B-F70BD4B1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EBC0FB46-09DF-4ABE-A105-7C656367D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AD47B2E-94DD-4FF4-9C7C-08BE273D8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14.10.2021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4173E9A-F53A-4B51-BDE4-4ABE112B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1308711-2636-4AFD-96B5-72C59BAB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641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84A6969B-CB96-4DFD-BFA6-6F0227BD0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7E5E0F5A-A67C-44A8-B03C-801184972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DB05F02-F001-4A3D-A04B-14A5A2F8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14.10.2021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A54DB96-2DFC-4D96-877A-B21CD73F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372D3BC-D95E-4A57-994D-A163B69B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245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29CAE6-4DBB-4FE6-8A6C-C9161EA8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7EFC301-AEAC-485E-B51B-6D6A70964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1C18ACC-A594-4813-B11D-0556CCBE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14.10.2021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7753ABA-C924-4C11-8C0C-2DFFD49F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3617221-1A39-4289-85CF-024A0CBA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637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8AF7FDD-88E9-42D3-A326-F3ED6DB7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EA00989-CF57-4537-BB88-3102A096A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2A9251E-C12D-4E96-AC8F-679D3319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14.10.2021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2732EF6-D6B8-42C3-85B2-492688A8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711D009-2782-43C0-AE44-70E4715B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273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B835CC-8206-4E11-B51D-3D14BD0D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6E19B91-4C3F-42B1-8E85-BDC7BB874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649FDFEB-80DD-48BF-ACA0-6E4A28C52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FCF3CB3-C0FD-4918-86E6-09B8DFA3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14.10.2021</a:t>
            </a:fld>
            <a:endParaRPr lang="x-non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92750F2F-2B7B-4907-91FD-EF57D4B9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DE30217B-8291-4909-B118-A0194567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160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DDFCBB-AAE3-47EB-B6CF-09D0818D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794471A-09C9-49E1-AB44-156ADD59B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070340C6-736E-4091-BC9D-FED6DBB0A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3FF502E0-737F-4487-BD3A-4EBC41BE5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05CAE0B6-F417-4C4A-983B-DC40F58E1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0BB5B27D-E08A-491F-86BC-80292DAC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14.10.2021</a:t>
            </a:fld>
            <a:endParaRPr lang="x-non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E8979BDF-E44C-4F64-8B2B-D20388B4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E9477EA5-E598-4554-863B-3305E048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67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EAF6E8-5E7A-40C5-A929-F495DC1C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46CF41DB-0232-41A6-BB13-EB2D00A6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14.10.2021</a:t>
            </a:fld>
            <a:endParaRPr lang="x-non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59D96A36-7ACC-4461-AE8C-C60A4DA2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EB2F5D5C-2646-4430-A1EF-E1123C06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397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4053EAEA-39AD-4992-B725-220E7B43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14.10.2021</a:t>
            </a:fld>
            <a:endParaRPr lang="x-non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C37F6ECB-04D5-4F19-BEC6-6C051C43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B546AEB1-9280-4F52-8B71-6698BCAD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872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CA20B8B-163B-49D0-99FE-9706EFB7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66CCC72-925F-4D08-90BE-3D72562AE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C61DE1EF-BF8B-42AE-9333-E2EEE41F6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E3D6C6F-C73D-40F6-B57A-8674770C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14.10.2021</a:t>
            </a:fld>
            <a:endParaRPr lang="x-non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C01CC9C8-5833-450C-8C69-50E1994D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071288A-1D99-4806-884A-5B45C40F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527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204F8F3-3B3E-4AFA-81D2-FEEC9FE8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42E29A09-AB73-4501-8EB2-B063C0AFA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9F9A8393-9D1C-4491-899D-C35377E2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77E43058-2352-4885-BF60-6B6E20C1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14.10.2021</a:t>
            </a:fld>
            <a:endParaRPr lang="x-non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C63CA45-DC65-4635-B839-1617E433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39EF679B-92A1-44C7-8937-5F613B28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370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095BEB5B-B124-4B33-8391-3A148283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669A0B00-8AA9-407A-BFEF-C84998871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412880D-66B0-43AB-AF28-9F787DF56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BAB12-32C2-4ED6-8930-87CBC398A36F}" type="datetimeFigureOut">
              <a:rPr lang="x-none" smtClean="0"/>
              <a:t>14.10.2021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7AD6318-1214-4776-9E94-221BABB56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8F711C5-323F-4C72-8E76-CD11F9EF8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3A53-CD47-46AD-B1F7-5888ADA600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450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sprachen-und-demokratie/demokratie-und-sprachen-in-oesterreic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e.kahoot.it/details/21e1f83b-fc42-4325-a3c4-14bcc5bd637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IJeKbkAUrY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guagesquad.com/" TargetMode="External"/><Relationship Id="rId2" Type="http://schemas.openxmlformats.org/officeDocument/2006/relationships/hyperlink" Target="https://lingyourlanguage.com/gam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l.ecml.at/Fun/Animalsounds/tabid/3112/language/Default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arningapps.org/display?v=p4r6db5z52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PLY6bx953c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learningapps.org/912174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l.ecml.at/Facts/FAQsonsignlanguage/tabid/2741/language/de-DE/Default.aspx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CD5C9893-2E24-4877-982C-29C7F9927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580" b="1419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xmlns="" id="{6C67109C-B382-40A2-9BC4-3EB0B43B8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870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b="1" dirty="0" err="1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voXmiT</a:t>
            </a:r>
            <a:r>
              <a:rPr lang="de-DE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  <a:br>
              <a:rPr lang="de-DE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Wir und die anderen um uns herum sprechen viele Sprachen!</a:t>
            </a:r>
            <a:br>
              <a:rPr lang="de-DE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x-none" dirty="0">
                <a:latin typeface="Cavolini" panose="020B0502040204020203" pitchFamily="66" charset="0"/>
                <a:cs typeface="Cavolini" panose="020B0502040204020203" pitchFamily="66" charset="0"/>
              </a:rPr>
              <a:t/>
            </a:r>
            <a:br>
              <a:rPr lang="x-none" dirty="0">
                <a:latin typeface="Cavolini" panose="020B0502040204020203" pitchFamily="66" charset="0"/>
                <a:cs typeface="Cavolini" panose="020B0502040204020203" pitchFamily="66" charset="0"/>
              </a:rPr>
            </a:br>
            <a:r>
              <a:rPr lang="de-AT" sz="2700" b="1" dirty="0">
                <a:solidFill>
                  <a:srgbClr val="FFFF00"/>
                </a:solidFill>
                <a:latin typeface="Comic Sans MS" panose="030F0702030302020204" pitchFamily="66" charset="0"/>
              </a:rPr>
              <a:t>BITTE EINSTEIGEN – </a:t>
            </a:r>
            <a:br>
              <a:rPr lang="de-AT" sz="27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de-AT" sz="2700" b="1" dirty="0">
                <a:solidFill>
                  <a:srgbClr val="FFFF00"/>
                </a:solidFill>
                <a:latin typeface="Comic Sans MS" panose="030F0702030302020204" pitchFamily="66" charset="0"/>
              </a:rPr>
              <a:t>WEITER GEHT‘S INS ABENTEUER </a:t>
            </a:r>
            <a:br>
              <a:rPr lang="de-AT" sz="27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de-AT" sz="27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DER WELT DER SPRACHEN!</a:t>
            </a:r>
            <a:endParaRPr lang="x-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3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FE37250-027E-491B-A1A7-422C7E316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58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D337D52B-B5FD-45E9-B5F0-394D0BB26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9" y="2320738"/>
            <a:ext cx="4023360" cy="3204134"/>
          </a:xfrm>
        </p:spPr>
        <p:txBody>
          <a:bodyPr anchor="b">
            <a:noAutofit/>
          </a:bodyPr>
          <a:lstStyle/>
          <a:p>
            <a:pPr algn="l"/>
            <a:r>
              <a:rPr lang="de-DE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Österreichs Sprachenlandschaft</a:t>
            </a:r>
            <a: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1600" b="1" dirty="0" err="1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Lies</a:t>
            </a:r>
            <a:r>
              <a:rPr lang="de-DE" sz="1600" b="1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dir diese Seite im Internet durch! </a:t>
            </a:r>
            <a: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16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DE" sz="16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16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https://www.demokratiewebstatt.at/thema/thema-sprachen-und-demokratie/demokratie-und-sprachen-in-oesterreich</a:t>
            </a:r>
            <a: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1600" b="1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Beantworte dann diese Fragen aus dem </a:t>
            </a:r>
            <a:r>
              <a:rPr lang="de-DE" sz="1600" b="1" dirty="0" err="1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Kahoot</a:t>
            </a:r>
            <a:r>
              <a:rPr lang="de-DE" sz="1600" b="1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  <a: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16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DE" sz="16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16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https://create.kahoot.it/details/21e1f83b-fc42-4325-a3c4-14bcc5bd637a</a:t>
            </a:r>
            <a: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x-none" sz="16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3C2BF7-0749-422A-86BC-23BCEDBC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58" y="350376"/>
            <a:ext cx="11007305" cy="1325563"/>
          </a:xfrm>
        </p:spPr>
        <p:txBody>
          <a:bodyPr>
            <a:noAutofit/>
          </a:bodyPr>
          <a:lstStyle/>
          <a:p>
            <a:pPr algn="ctr"/>
            <a:r>
              <a:rPr lang="de-DE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Unsere Gesellschaft ist mehrsprachig und vielfältig! </a:t>
            </a:r>
            <a:br>
              <a:rPr lang="de-DE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2000" b="1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Sieh dir das Video an!</a:t>
            </a:r>
            <a:br>
              <a:rPr lang="de-DE" sz="2000" b="1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2000" b="1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 es sinnvoll oder nicht, Kindern mehrere Sprachen beizubringen? </a:t>
            </a:r>
            <a:br>
              <a:rPr lang="de-DE" sz="2000" b="1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2000" b="1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Schreib einen Text mit deiner Meinung zur mehrsprachigen Erziehung! </a:t>
            </a:r>
            <a:endParaRPr lang="x-none" sz="2000" b="1" dirty="0">
              <a:solidFill>
                <a:schemeClr val="accent6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Onlinemedien 5" title="Straßenumfrage: Mehrsprachig aufwachsen (BYI31)">
            <a:hlinkClick r:id="" action="ppaction://media"/>
            <a:extLst>
              <a:ext uri="{FF2B5EF4-FFF2-40B4-BE49-F238E27FC236}">
                <a16:creationId xmlns:a16="http://schemas.microsoft.com/office/drawing/2014/main" xmlns="" id="{717D52CD-D0CF-4DB8-9387-34B64DAC4A7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C19675B-64E0-4255-A2A5-397E56AF5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002" y="1259235"/>
            <a:ext cx="10696345" cy="4856304"/>
          </a:xfrm>
        </p:spPr>
        <p:txBody>
          <a:bodyPr anchor="b">
            <a:noAutofit/>
          </a:bodyPr>
          <a:lstStyle/>
          <a:p>
            <a:pPr algn="l"/>
            <a:r>
              <a:rPr lang="de-DE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Wie verschieden Sprachen sind! Kannst du Sprachen erraten? Oder verstehst du hier vielleicht sogar schon etwas?</a:t>
            </a:r>
            <a:br>
              <a:rPr lang="de-DE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AT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AT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Sprache raten (mit Hörproben) – einen Link kann man direkt öffnen, wenn man ihn  mit </a:t>
            </a:r>
            <a:r>
              <a:rPr lang="de-DE" sz="2400" b="1" dirty="0" err="1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Strg+Mausklick</a:t>
            </a:r>
            <a:r>
              <a:rPr lang="de-DE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gleichzeitig antippt!</a:t>
            </a:r>
            <a:br>
              <a:rPr lang="de-DE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AT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AT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2400" b="1" u="sng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https://lingyourlanguage.com/game</a:t>
            </a:r>
            <a:r>
              <a:rPr lang="de-DE" sz="2400" b="1" u="sng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DE" sz="2400" b="1" u="sng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AT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AT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  <a:r>
              <a:rPr lang="de-DE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https://www.languagesquad.com/</a:t>
            </a:r>
            <a:r>
              <a:rPr lang="de-DE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DE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AT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AT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Ich habe fast alle/viele/einige/wenige/gar keine Sprachen erkannt! </a:t>
            </a:r>
            <a:r>
              <a:rPr lang="de-AT" sz="3200" b="1" dirty="0">
                <a:solidFill>
                  <a:srgbClr val="C00000"/>
                </a:solidFill>
              </a:rPr>
              <a:t/>
            </a:r>
            <a:br>
              <a:rPr lang="de-AT" sz="3200" b="1" dirty="0">
                <a:solidFill>
                  <a:srgbClr val="C00000"/>
                </a:solidFill>
              </a:rPr>
            </a:br>
            <a:r>
              <a:rPr lang="de-DE" sz="3200" b="1" dirty="0">
                <a:solidFill>
                  <a:srgbClr val="C00000"/>
                </a:solidFill>
              </a:rPr>
              <a:t> </a:t>
            </a:r>
            <a:r>
              <a:rPr lang="de-AT" sz="3200" b="1" dirty="0">
                <a:solidFill>
                  <a:srgbClr val="C00000"/>
                </a:solidFill>
              </a:rPr>
              <a:t/>
            </a:r>
            <a:br>
              <a:rPr lang="de-AT" sz="3200" b="1" dirty="0">
                <a:solidFill>
                  <a:srgbClr val="C00000"/>
                </a:solidFill>
              </a:rPr>
            </a:br>
            <a:endParaRPr lang="de-AT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2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AFF24243-87AC-4332-A47F-5AF84B7A4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7387" r="9089" b="10510"/>
          <a:stretch/>
        </p:blipFill>
        <p:spPr>
          <a:xfrm>
            <a:off x="3551886" y="10"/>
            <a:ext cx="8668512" cy="685799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xmlns="" id="{5C6259B1-3B45-47BC-8368-5D29251C4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15" y="1840358"/>
            <a:ext cx="7663130" cy="4142154"/>
          </a:xfrm>
        </p:spPr>
        <p:txBody>
          <a:bodyPr anchor="b">
            <a:noAutofit/>
          </a:bodyPr>
          <a:lstStyle/>
          <a:p>
            <a:pPr algn="l"/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wauwau</a:t>
            </a: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macht der Hund … aber nur in Deutsch!</a:t>
            </a:r>
            <a:b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Verschiedensprachige Menschen, übertragen auch Tierlaute in anderer Form in ihre Sprache! </a:t>
            </a:r>
            <a:b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de-DE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Lies</a:t>
            </a: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deinem Nachbarn vor, wie diese Tiere in anderen Sprachen klingen! </a:t>
            </a:r>
            <a:b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Tierlaute verschiedensprachig - welchen Laut findest du am lustigsten und welchen am treffendsten?</a:t>
            </a:r>
            <a:r>
              <a:rPr lang="de-AT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de-AT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de-DE" sz="2400" b="1" dirty="0">
                <a:solidFill>
                  <a:srgbClr val="00B0F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Fun &gt; Animal </a:t>
            </a:r>
            <a:r>
              <a:rPr lang="de-DE" sz="2400" b="1" dirty="0" err="1">
                <a:solidFill>
                  <a:srgbClr val="00B0F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sounds</a:t>
            </a: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Versuch doch einmal dieses Spiel:</a:t>
            </a:r>
            <a:b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de-DE" sz="2400" b="1" dirty="0">
                <a:solidFill>
                  <a:srgbClr val="00B0F0"/>
                </a:solidFill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https://learningapps.org/display?v=p4r6db5z521</a:t>
            </a:r>
            <a:endParaRPr lang="de-AT" sz="2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1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6F114BE4-E8A6-4D46-8BE4-231C91540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48" r="28511" b="-1"/>
          <a:stretch/>
        </p:blipFill>
        <p:spPr>
          <a:xfrm>
            <a:off x="7587962" y="766900"/>
            <a:ext cx="3708528" cy="4327585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ADED14D-2F78-4EAE-9F2B-E5D189E41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1" y="523336"/>
            <a:ext cx="7016151" cy="585446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Mundart (Dialekt) ist manchmal fast wie eine Fremdsprache! </a:t>
            </a:r>
          </a:p>
          <a:p>
            <a:pPr marL="0" indent="0">
              <a:buNone/>
            </a:pPr>
            <a:endParaRPr lang="de-DE" sz="2000" b="1" dirty="0">
              <a:solidFill>
                <a:srgbClr val="C0000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Daher gilt jemand, der/die Mundart spricht, auch  als mehrsprachig!</a:t>
            </a:r>
          </a:p>
          <a:p>
            <a:pPr marL="0" indent="0">
              <a:buNone/>
            </a:pPr>
            <a:endParaRPr lang="de-DE" sz="2000" b="1" dirty="0">
              <a:solidFill>
                <a:srgbClr val="C0000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Hier hast du Max und Moritz auf 9 verschiedene österreichische Dialekte zum Vergleich:</a:t>
            </a:r>
          </a:p>
          <a:p>
            <a:pPr marL="0" indent="0">
              <a:buNone/>
            </a:pPr>
            <a:endParaRPr lang="de-DE" sz="2000" b="1" dirty="0">
              <a:solidFill>
                <a:srgbClr val="00B0F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de-DE" sz="2000" b="1" dirty="0">
              <a:solidFill>
                <a:srgbClr val="C0000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endParaRPr lang="de-DE" sz="1600" b="1" dirty="0">
              <a:latin typeface="Comic Sans MS" panose="030F0702030302020204" pitchFamily="66" charset="0"/>
              <a:ea typeface="+mj-ea"/>
              <a:cs typeface="+mj-cs"/>
            </a:endParaRPr>
          </a:p>
          <a:p>
            <a:endParaRPr lang="de-DE" sz="1600" b="1" dirty="0">
              <a:latin typeface="Comic Sans MS" panose="030F0702030302020204" pitchFamily="66" charset="0"/>
              <a:ea typeface="+mj-ea"/>
              <a:cs typeface="+mj-cs"/>
            </a:endParaRPr>
          </a:p>
          <a:p>
            <a:endParaRPr lang="de-DE" sz="1600" b="1" dirty="0">
              <a:latin typeface="Comic Sans MS" panose="030F0702030302020204" pitchFamily="66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de-DE" sz="1900" b="1" dirty="0">
              <a:solidFill>
                <a:srgbClr val="C0000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marL="0" indent="0" algn="ctr">
              <a:buNone/>
            </a:pPr>
            <a:endParaRPr lang="de-DE" sz="1900" b="1" dirty="0">
              <a:solidFill>
                <a:srgbClr val="C0000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de-DE" sz="1900" b="1" dirty="0">
                <a:solidFill>
                  <a:srgbClr val="C0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Kannst du eine Mundart? Ja/Nein </a:t>
            </a:r>
          </a:p>
          <a:p>
            <a:pPr marL="0" indent="0" algn="ctr">
              <a:buNone/>
            </a:pPr>
            <a:r>
              <a:rPr lang="de-DE" sz="1900" b="1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Zum Spielen und Üben: Millionenshow zu verschiedenen Mundartausdrücken!</a:t>
            </a:r>
          </a:p>
          <a:p>
            <a:pPr marL="0" indent="0" algn="ctr">
              <a:buNone/>
            </a:pPr>
            <a:r>
              <a:rPr lang="de-DE" sz="1900" b="1" dirty="0">
                <a:solidFill>
                  <a:srgbClr val="00B0F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de-DE" sz="1900" b="1" dirty="0">
                <a:solidFill>
                  <a:srgbClr val="00B0F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https://learningapps.org/9121740</a:t>
            </a:r>
            <a:endParaRPr lang="de-DE" sz="1900" b="1" dirty="0">
              <a:solidFill>
                <a:srgbClr val="00B0F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de-DE" sz="1900" b="1" dirty="0">
                <a:solidFill>
                  <a:srgbClr val="C0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ICH HABE MILLIONENSHOW GEWONNEN! JA/NEIN</a:t>
            </a:r>
            <a:r>
              <a:rPr lang="de-AT" sz="1200" b="1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AT" sz="1200" b="1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1200" b="1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  <a:r>
              <a:rPr lang="de-AT" sz="700" dirty="0">
                <a:solidFill>
                  <a:schemeClr val="tx2"/>
                </a:solidFill>
              </a:rPr>
              <a:t/>
            </a:r>
            <a:br>
              <a:rPr lang="de-AT" sz="700" dirty="0">
                <a:solidFill>
                  <a:schemeClr val="tx2"/>
                </a:solidFill>
              </a:rPr>
            </a:br>
            <a:r>
              <a:rPr lang="de-DE" sz="700" dirty="0">
                <a:solidFill>
                  <a:schemeClr val="tx2"/>
                </a:solidFill>
              </a:rPr>
              <a:t> </a:t>
            </a:r>
            <a:endParaRPr lang="de-AT" sz="700" dirty="0">
              <a:solidFill>
                <a:schemeClr val="tx2"/>
              </a:solidFill>
            </a:endParaRPr>
          </a:p>
        </p:txBody>
      </p:sp>
      <p:pic>
        <p:nvPicPr>
          <p:cNvPr id="5" name="Onlinemedien 4" title="MAX &amp; MORITZ auf Österreichisch / Gedichte im DIALEKT">
            <a:hlinkClick r:id="" action="ppaction://media"/>
            <a:extLst>
              <a:ext uri="{FF2B5EF4-FFF2-40B4-BE49-F238E27FC236}">
                <a16:creationId xmlns:a16="http://schemas.microsoft.com/office/drawing/2014/main" xmlns="" id="{2BA35498-4B2F-4C61-B247-13FEBF85CF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17489" y="2984066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23"/>
    </mc:Choice>
    <mc:Fallback xmlns="">
      <p:transition spd="slow" advTm="45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C358F364-32DD-4AEE-B441-012235CDD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623" y="569344"/>
            <a:ext cx="10673857" cy="5437140"/>
          </a:xfrm>
        </p:spPr>
        <p:txBody>
          <a:bodyPr anchor="t">
            <a:noAutofit/>
          </a:bodyPr>
          <a:lstStyle/>
          <a:p>
            <a:pPr algn="l"/>
            <a:r>
              <a:rPr lang="de-DE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Mehrsprachig – mal anders!</a:t>
            </a:r>
          </a:p>
          <a:p>
            <a:pPr algn="l"/>
            <a:endParaRPr lang="de-DE" sz="20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de-DE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Auch Menschen, die nicht gut hören, lernen ihre und viele andere Sprachen! </a:t>
            </a:r>
          </a:p>
          <a:p>
            <a:pPr algn="l"/>
            <a:endParaRPr lang="de-DE" sz="20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endParaRPr lang="de-DE" sz="20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endParaRPr lang="de-DE" sz="20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endParaRPr lang="de-DE" sz="20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de-DE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Wie schreibst du deinen Vornamen im Gebärdenalphabet?</a:t>
            </a:r>
          </a:p>
          <a:p>
            <a:pPr algn="l"/>
            <a:r>
              <a:rPr lang="de-DE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Versuche das einmal!</a:t>
            </a:r>
          </a:p>
          <a:p>
            <a:pPr algn="l"/>
            <a:r>
              <a:rPr lang="de-AT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AT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  <a:r>
              <a:rPr lang="de-AT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de-AT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Gebärdensprache/-alphabet</a:t>
            </a:r>
          </a:p>
          <a:p>
            <a:pPr algn="l"/>
            <a:r>
              <a:rPr lang="de-DE" sz="2000" b="1" u="sng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https://edl.ecml.at/Facts/FAQsonsignlanguage/tabid/2741/language/de-DE/Default.aspx</a:t>
            </a:r>
            <a:endParaRPr lang="de-AT" sz="20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A005F8B2-13F2-4FD6-BE6A-FF414C022C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11785" r="4051"/>
          <a:stretch/>
        </p:blipFill>
        <p:spPr>
          <a:xfrm>
            <a:off x="4531135" y="263647"/>
            <a:ext cx="7116658" cy="5931654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684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62BF651-27A8-49CC-B2C4-2578BDD81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8" r="10740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2BF3A8-DB7E-4707-BB38-9D5CE6433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227" y="4144420"/>
            <a:ext cx="9673088" cy="2113959"/>
          </a:xfrm>
        </p:spPr>
        <p:txBody>
          <a:bodyPr anchor="t">
            <a:no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/>
            </a:r>
            <a:br>
              <a:rPr lang="de-DE" sz="1800" b="1" dirty="0">
                <a:solidFill>
                  <a:schemeClr val="tx2"/>
                </a:solidFill>
              </a:rPr>
            </a:br>
            <a:r>
              <a:rPr lang="de-DE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http://www.voxmi.at/</a:t>
            </a:r>
            <a:br>
              <a:rPr lang="de-DE" sz="18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de-DE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de-DE" sz="18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x-none" sz="1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7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Custom</PresentationFormat>
  <Paragraphs>33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</vt:lpstr>
      <vt:lpstr>voXmiT! Wir und die anderen um uns herum sprechen viele Sprachen!  BITTE EINSTEIGEN –  WEITER GEHT‘S INS ABENTEUER  DER WELT DER SPRACHEN!</vt:lpstr>
      <vt:lpstr>Österreichs Sprachenlandschaft  Lies dir diese Seite im Internet durch!   https://www.demokratiewebstatt.at/thema/thema-sprachen-und-demokratie/demokratie-und-sprachen-in-oesterreich  Beantworte dann diese Fragen aus dem Kahoot!  https://create.kahoot.it/details/21e1f83b-fc42-4325-a3c4-14bcc5bd637a </vt:lpstr>
      <vt:lpstr>Unsere Gesellschaft ist mehrsprachig und vielfältig!  Sieh dir das Video an! Ist es sinnvoll oder nicht, Kindern mehrere Sprachen beizubringen?  Schreib einen Text mit deiner Meinung zur mehrsprachigen Erziehung! </vt:lpstr>
      <vt:lpstr>Wie verschieden Sprachen sind! Kannst du Sprachen erraten? Oder verstehst du hier vielleicht sogar schon etwas?  Sprache raten (mit Hörproben) – einen Link kann man direkt öffnen, wenn man ihn  mit Strg+Mausklick gleichzeitig antippt!  https://lingyourlanguage.com/game   https://www.languagesquad.com/  Ich habe fast alle/viele/einige/wenige/gar keine Sprachen erkannt!    </vt:lpstr>
      <vt:lpstr>  wauwau macht der Hund … aber nur in Deutsch!  Verschiedensprachige Menschen, übertragen auch Tierlaute in anderer Form in ihre Sprache!  Lies deinem Nachbarn vor, wie diese Tiere in anderen Sprachen klingen!   Tierlaute verschiedensprachig - welchen Laut findest du am lustigsten und welchen am treffendsten? Fun &gt; Animal sounds  Versuch doch einmal dieses Spiel: https://learningapps.org/display?v=p4r6db5z521</vt:lpstr>
      <vt:lpstr>PowerPoint Presentation</vt:lpstr>
      <vt:lpstr>PowerPoint Presentation</vt:lpstr>
      <vt:lpstr> http://www.voxmi.at/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Susana Landgrebe</dc:creator>
  <cp:lastModifiedBy>Katharina</cp:lastModifiedBy>
  <cp:revision>6</cp:revision>
  <dcterms:created xsi:type="dcterms:W3CDTF">2021-07-21T12:27:33Z</dcterms:created>
  <dcterms:modified xsi:type="dcterms:W3CDTF">2021-10-14T19:36:42Z</dcterms:modified>
</cp:coreProperties>
</file>